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udiowide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udiowide-regular.fnt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fcf57af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fcf57af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efcf57afb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efcf57afb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efcf57af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efcf57af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efcf57afbe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efcf57afb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fcf57afb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efcf57afb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efcf57afbe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efcf57afbe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fcf57afb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fcf57afb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efcf57afb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efcf57afb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fcf57afb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fcf57afb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5.jpg"/><Relationship Id="rId5" Type="http://schemas.openxmlformats.org/officeDocument/2006/relationships/image" Target="../media/image9.jpg"/><Relationship Id="rId6" Type="http://schemas.openxmlformats.org/officeDocument/2006/relationships/image" Target="../media/image8.jpg"/><Relationship Id="rId7" Type="http://schemas.openxmlformats.org/officeDocument/2006/relationships/image" Target="../media/image11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3015025"/>
            <a:ext cx="9144000" cy="2128500"/>
          </a:xfrm>
          <a:prstGeom prst="rtTriangl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1699075"/>
            <a:ext cx="8520600" cy="85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Audiowide"/>
                <a:ea typeface="Audiowide"/>
                <a:cs typeface="Audiowide"/>
                <a:sym typeface="Audiowide"/>
              </a:rPr>
              <a:t>Tool Safety</a:t>
            </a:r>
            <a:endParaRPr sz="500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250851"/>
            <a:ext cx="1673775" cy="188657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 rot="10800000">
            <a:off x="0" y="0"/>
            <a:ext cx="9144000" cy="2128500"/>
          </a:xfrm>
          <a:prstGeom prst="rtTriangle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373275" y="241934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0000"/>
                </a:solidFill>
                <a:latin typeface="Audiowide"/>
                <a:ea typeface="Audiowide"/>
                <a:cs typeface="Audiowide"/>
                <a:sym typeface="Audiowide"/>
              </a:rPr>
              <a:t>5041 CyBear Robotics</a:t>
            </a:r>
            <a:endParaRPr b="1" sz="3200">
              <a:solidFill>
                <a:srgbClr val="595959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007200" y="3141425"/>
            <a:ext cx="31296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udiowide"/>
                <a:ea typeface="Audiowide"/>
                <a:cs typeface="Audiowide"/>
                <a:sym typeface="Audiowide"/>
              </a:rPr>
              <a:t>1</a:t>
            </a:r>
            <a:r>
              <a:rPr lang="en" sz="1600">
                <a:latin typeface="Audiowide"/>
                <a:ea typeface="Audiowide"/>
                <a:cs typeface="Audiowide"/>
                <a:sym typeface="Audiowide"/>
              </a:rPr>
              <a:t>/16/2025</a:t>
            </a:r>
            <a:endParaRPr sz="1600">
              <a:latin typeface="Audiowide"/>
              <a:ea typeface="Audiowide"/>
              <a:cs typeface="Audiowide"/>
              <a:sym typeface="Audiowid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Audiowide"/>
              <a:ea typeface="Audiowide"/>
              <a:cs typeface="Audiowide"/>
              <a:sym typeface="Audiowi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General Rules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1641900" y="1229550"/>
            <a:ext cx="5860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 mentor must be present when using power tools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Wear proper PPE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Roll up long sleeves 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Tie back long hair (to the shoulders or more)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Remove hanging/dangling jewelry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Make sure all safeguards are in place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Clean up your work area when you are finished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3432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5"/>
              <a:buFont typeface="Droid Sans"/>
              <a:buChar char="●"/>
            </a:pPr>
            <a:r>
              <a:rPr lang="en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If you encounter a problem, notify a mentor or your Safety Captain</a:t>
            </a:r>
            <a:endParaRPr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5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1256125" y="1251675"/>
            <a:ext cx="6631800" cy="331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Droid Sans"/>
              <a:buChar char="●"/>
            </a:pPr>
            <a:r>
              <a:rPr lang="en" sz="17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Use the correct tool for the job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Don’t use a wrench as a hammer, or a screwdriver/exacto knife as a chisel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Droid Sans"/>
              <a:buChar char="●"/>
            </a:pPr>
            <a:r>
              <a:rPr lang="en" sz="17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Do not use broken or damaged tools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Splintered wood handle</a:t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Loose handle</a:t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Damaged cords on wired power tools</a:t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Cracked battery on power tools</a:t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Droid Sans"/>
              <a:buChar char="○"/>
            </a:pPr>
            <a:r>
              <a:rPr lang="en" sz="13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Cracked Rotating Blade</a:t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Droid Sans"/>
              <a:buChar char="●"/>
            </a:pPr>
            <a:r>
              <a:rPr lang="en" sz="17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Direct sharp points at the floor when carrying tools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Droid Sans"/>
              <a:buChar char="●"/>
            </a:pPr>
            <a:r>
              <a:rPr lang="en" sz="17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Do not throw or toss tools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Droid Sans"/>
              <a:buChar char="●"/>
            </a:pPr>
            <a:r>
              <a:rPr lang="en" sz="17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Do not hold materials in your hand when using tools</a:t>
            </a:r>
            <a:endParaRPr sz="17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Hand Tools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80" name="Google Shape;80;p15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77975"/>
            <a:ext cx="2387574" cy="238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4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2906900" y="1265350"/>
            <a:ext cx="5925300" cy="3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and Ear Protection </a:t>
            </a:r>
            <a:r>
              <a:rPr lang="en" sz="1900" u="sng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required</a:t>
            </a: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 while in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Ensure all safeguards are in place before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the blade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After completing a cut, let the blade come to a complete stop before retrieving materials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Unplug after usage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Clean your work area after usage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89" name="Google Shape;89;p16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Miter Saw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90" name="Google Shape;90;p16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7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737450"/>
            <a:ext cx="2291300" cy="16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Bench Grinder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2906900" y="1265350"/>
            <a:ext cx="5925300" cy="353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and Ear Protection required while in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Ensure all safeguards are in place before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spinning wheels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After completing a grind, let the wheels come to a complete stop before leaving the machine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Only grind metal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 rotWithShape="1">
          <a:blip r:embed="rId3">
            <a:alphaModFix/>
          </a:blip>
          <a:srcRect b="12252" l="22197" r="9357" t="10790"/>
          <a:stretch/>
        </p:blipFill>
        <p:spPr>
          <a:xfrm>
            <a:off x="658050" y="1329425"/>
            <a:ext cx="1466777" cy="241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8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Band Saw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112" name="Google Shape;112;p18"/>
          <p:cNvSpPr txBox="1"/>
          <p:nvPr>
            <p:ph idx="1" type="body"/>
          </p:nvPr>
        </p:nvSpPr>
        <p:spPr>
          <a:xfrm>
            <a:off x="2906900" y="1265350"/>
            <a:ext cx="5925300" cy="35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required while in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Ensure all safeguards are in place before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the blade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The teeth of the blade should be facing down towards the table of the machine, and should be free of any bends and warps 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After completing a cut, let the blade come to a complete stop before retrieving materials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13" name="Google Shape;113;p18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1860" l="26940" r="20669" t="3729"/>
          <a:stretch/>
        </p:blipFill>
        <p:spPr>
          <a:xfrm>
            <a:off x="722975" y="1302450"/>
            <a:ext cx="1408751" cy="25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Drill Press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123" name="Google Shape;123;p19"/>
          <p:cNvSpPr txBox="1"/>
          <p:nvPr>
            <p:ph idx="1" type="body"/>
          </p:nvPr>
        </p:nvSpPr>
        <p:spPr>
          <a:xfrm>
            <a:off x="2906900" y="1265350"/>
            <a:ext cx="5925300" cy="33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required while in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Ensure all </a:t>
            </a: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safeguards</a:t>
            </a: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 are in place before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the bit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After completing a cut, let the bit come to a complete stop before retrieving materials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Unplug after usage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24" name="Google Shape;124;p19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0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Saw Table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133" name="Google Shape;133;p20"/>
          <p:cNvSpPr txBox="1"/>
          <p:nvPr>
            <p:ph idx="1" type="body"/>
          </p:nvPr>
        </p:nvSpPr>
        <p:spPr>
          <a:xfrm>
            <a:off x="2906900" y="1265350"/>
            <a:ext cx="5925300" cy="37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and ear required while in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Ensure all safeguards are in place before use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Always have assistance from a mentor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the blade. Safe distance is around 6 inches away from the blade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Droid Sans"/>
              <a:buChar char="●"/>
            </a:pPr>
            <a:r>
              <a:rPr lang="en" sz="19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After completing a cut, let the blade come to a complete stop before retrieving materials</a:t>
            </a:r>
            <a:endParaRPr sz="19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775" y="1747350"/>
            <a:ext cx="3009226" cy="2180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500" y="1237177"/>
            <a:ext cx="1326364" cy="10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 rotWithShape="1">
          <a:blip r:embed="rId4">
            <a:alphaModFix/>
          </a:blip>
          <a:srcRect b="0" l="0" r="46905" t="0"/>
          <a:stretch/>
        </p:blipFill>
        <p:spPr>
          <a:xfrm>
            <a:off x="1561863" y="1200125"/>
            <a:ext cx="1172275" cy="13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5">
            <a:alphaModFix/>
          </a:blip>
          <a:srcRect b="0" l="7261" r="0" t="0"/>
          <a:stretch/>
        </p:blipFill>
        <p:spPr>
          <a:xfrm>
            <a:off x="34274" y="2393300"/>
            <a:ext cx="1123174" cy="121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6950" y="2571761"/>
            <a:ext cx="2255200" cy="92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>
          <a:blip r:embed="rId7">
            <a:alphaModFix amt="5000"/>
          </a:blip>
          <a:stretch>
            <a:fillRect/>
          </a:stretch>
        </p:blipFill>
        <p:spPr>
          <a:xfrm>
            <a:off x="1644782" y="0"/>
            <a:ext cx="58544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/>
          <p:nvPr/>
        </p:nvSpPr>
        <p:spPr>
          <a:xfrm>
            <a:off x="0" y="0"/>
            <a:ext cx="9144000" cy="1152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1"/>
          <p:cNvSpPr txBox="1"/>
          <p:nvPr>
            <p:ph type="title"/>
          </p:nvPr>
        </p:nvSpPr>
        <p:spPr>
          <a:xfrm>
            <a:off x="311700" y="76200"/>
            <a:ext cx="8520600" cy="10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02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rPr>
              <a:t>Handheld Power Tools</a:t>
            </a:r>
            <a:endParaRPr sz="5020">
              <a:solidFill>
                <a:schemeClr val="lt1"/>
              </a:solidFill>
              <a:latin typeface="Audiowide"/>
              <a:ea typeface="Audiowide"/>
              <a:cs typeface="Audiowide"/>
              <a:sym typeface="Audiowide"/>
            </a:endParaRPr>
          </a:p>
        </p:txBody>
      </p:sp>
      <p:sp>
        <p:nvSpPr>
          <p:cNvPr id="148" name="Google Shape;148;p21"/>
          <p:cNvSpPr/>
          <p:nvPr/>
        </p:nvSpPr>
        <p:spPr>
          <a:xfrm flipH="1">
            <a:off x="7857900" y="4110700"/>
            <a:ext cx="1286100" cy="1032900"/>
          </a:xfrm>
          <a:prstGeom prst="rtTriangl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1"/>
          <p:cNvSpPr txBox="1"/>
          <p:nvPr>
            <p:ph idx="1" type="body"/>
          </p:nvPr>
        </p:nvSpPr>
        <p:spPr>
          <a:xfrm>
            <a:off x="3066300" y="1359225"/>
            <a:ext cx="5925300" cy="33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460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Droid Sans"/>
              <a:buChar char="●"/>
            </a:pPr>
            <a:r>
              <a:rPr lang="en" sz="20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Safety Glasses required while in use</a:t>
            </a:r>
            <a:endParaRPr sz="20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60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Droid Sans"/>
              <a:buChar char="●"/>
            </a:pPr>
            <a:r>
              <a:rPr lang="en" sz="20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Do not wear gloves if there is rotating machinery</a:t>
            </a:r>
            <a:endParaRPr sz="20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60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Droid Sans"/>
              <a:buChar char="●"/>
            </a:pPr>
            <a:r>
              <a:rPr lang="en" sz="20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Keep hands away from the blade/bit</a:t>
            </a:r>
            <a:endParaRPr sz="20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60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Droid Sans"/>
              <a:buChar char="●"/>
            </a:pPr>
            <a:r>
              <a:rPr lang="en" sz="20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Ear protection is required if you are grinding metal</a:t>
            </a:r>
            <a:endParaRPr sz="20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-346075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Droid Sans"/>
              <a:buChar char="●"/>
            </a:pPr>
            <a:r>
              <a:rPr lang="en" sz="2000">
                <a:solidFill>
                  <a:srgbClr val="000000"/>
                </a:solidFill>
                <a:latin typeface="Droid Sans"/>
                <a:ea typeface="Droid Sans"/>
                <a:cs typeface="Droid Sans"/>
                <a:sym typeface="Droid Sans"/>
              </a:rPr>
              <a:t>Ear protection recommended for louder tools</a:t>
            </a:r>
            <a:endParaRPr sz="2000">
              <a:solidFill>
                <a:srgbClr val="00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50" name="Google Shape;150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3727675"/>
            <a:ext cx="1256124" cy="141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